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handoutMasterIdLst>
    <p:handoutMasterId r:id="rId22"/>
  </p:handoutMasterIdLst>
  <p:sldIdLst>
    <p:sldId id="256" r:id="rId2"/>
    <p:sldId id="301" r:id="rId3"/>
    <p:sldId id="302" r:id="rId4"/>
    <p:sldId id="303" r:id="rId5"/>
    <p:sldId id="295" r:id="rId6"/>
    <p:sldId id="291" r:id="rId7"/>
    <p:sldId id="307" r:id="rId8"/>
    <p:sldId id="308" r:id="rId9"/>
    <p:sldId id="296" r:id="rId10"/>
    <p:sldId id="297" r:id="rId11"/>
    <p:sldId id="299" r:id="rId12"/>
    <p:sldId id="300" r:id="rId13"/>
    <p:sldId id="310" r:id="rId14"/>
    <p:sldId id="298" r:id="rId15"/>
    <p:sldId id="311" r:id="rId16"/>
    <p:sldId id="294" r:id="rId17"/>
    <p:sldId id="309" r:id="rId18"/>
    <p:sldId id="289" r:id="rId19"/>
    <p:sldId id="293" r:id="rId20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4E5"/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92"/>
    <p:restoredTop sz="96343"/>
  </p:normalViewPr>
  <p:slideViewPr>
    <p:cSldViewPr snapToGrid="0" snapToObjects="1">
      <p:cViewPr varScale="1">
        <p:scale>
          <a:sx n="141" d="100"/>
          <a:sy n="141" d="100"/>
        </p:scale>
        <p:origin x="21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392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xplained.ai/decision-tree-viz/index.html" TargetMode="Externa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xplained.ai/tensor-sensor/index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xplained.ai/rnn/index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xplained.ai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explained.ai/regularization/index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 err="1"/>
              <a:t>Ya</a:t>
            </a:r>
            <a:r>
              <a:rPr lang="en-US" b="1" dirty="0"/>
              <a:t> </a:t>
            </a:r>
            <a:r>
              <a:rPr lang="en-US" b="1" dirty="0" err="1"/>
              <a:t>gotta</a:t>
            </a:r>
            <a:r>
              <a:rPr lang="en-US" b="1" dirty="0"/>
              <a:t> make it obvious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7203479-426E-B545-AB36-09F66C8530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8736" y="405111"/>
            <a:ext cx="6830293" cy="5957248"/>
          </a:xfr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DD3AAB5E-1934-0F4A-89C0-A14C90925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513" y="1341705"/>
            <a:ext cx="2313450" cy="1804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64D86F-55C2-E945-AA24-8C8C95702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731" y="3723830"/>
            <a:ext cx="3736434" cy="2769044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970615-4BF2-1F4E-8B3F-D48FEED25536}"/>
              </a:ext>
            </a:extLst>
          </p:cNvPr>
          <p:cNvCxnSpPr>
            <a:cxnSpLocks/>
          </p:cNvCxnSpPr>
          <p:nvPr/>
        </p:nvCxnSpPr>
        <p:spPr>
          <a:xfrm>
            <a:off x="1828217" y="1310622"/>
            <a:ext cx="1068891" cy="22393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BA8321E-15AA-F14B-BF5A-DE3EC6BDBC7E}"/>
              </a:ext>
            </a:extLst>
          </p:cNvPr>
          <p:cNvCxnSpPr>
            <a:cxnSpLocks/>
          </p:cNvCxnSpPr>
          <p:nvPr/>
        </p:nvCxnSpPr>
        <p:spPr>
          <a:xfrm flipH="1">
            <a:off x="1656786" y="1283462"/>
            <a:ext cx="1252628" cy="22821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B8D433C-CDC5-DD45-A69F-C67C04C3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0928"/>
          </a:xfrm>
        </p:spPr>
        <p:txBody>
          <a:bodyPr/>
          <a:lstStyle/>
          <a:p>
            <a:r>
              <a:rPr lang="en-US" dirty="0"/>
              <a:t>Should illustrate why/how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5728FA-3F0B-7A43-B50A-668808127690}"/>
              </a:ext>
            </a:extLst>
          </p:cNvPr>
          <p:cNvSpPr txBox="1"/>
          <p:nvPr/>
        </p:nvSpPr>
        <p:spPr>
          <a:xfrm>
            <a:off x="-54317" y="6556200"/>
            <a:ext cx="42643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</a:t>
            </a:r>
            <a:r>
              <a:rPr lang="en-US" sz="1400" dirty="0">
                <a:hlinkClick r:id="rId5"/>
              </a:rPr>
              <a:t>https://explained.ai/decision-tree-viz/index.html</a:t>
            </a:r>
            <a:endParaRPr 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EBD40AC-7E46-B841-BD0B-78805F64DE3B}"/>
              </a:ext>
            </a:extLst>
          </p:cNvPr>
          <p:cNvSpPr txBox="1"/>
          <p:nvPr/>
        </p:nvSpPr>
        <p:spPr>
          <a:xfrm>
            <a:off x="4649187" y="1593534"/>
            <a:ext cx="29948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Split point rationale is now obvious</a:t>
            </a:r>
          </a:p>
        </p:txBody>
      </p:sp>
    </p:spTree>
    <p:extLst>
      <p:ext uri="{BB962C8B-B14F-4D97-AF65-F5344CB8AC3E}">
        <p14:creationId xmlns:p14="http://schemas.microsoft.com/office/powerpoint/2010/main" val="1652514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5F02A-03A7-D141-BC4B-940C0F61E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matrix algebra in Python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2A68B8-19B6-7443-BDB5-1ECD87A7436A}"/>
              </a:ext>
            </a:extLst>
          </p:cNvPr>
          <p:cNvSpPr txBox="1"/>
          <p:nvPr/>
        </p:nvSpPr>
        <p:spPr>
          <a:xfrm>
            <a:off x="1253353" y="2660187"/>
            <a:ext cx="10602582" cy="769441"/>
          </a:xfrm>
          <a:prstGeom prst="rect">
            <a:avLst/>
          </a:prstGeom>
          <a:solidFill>
            <a:srgbClr val="FFE4E5"/>
          </a:solidFill>
        </p:spPr>
        <p:txBody>
          <a:bodyPr wrap="none" rtlCol="0">
            <a:spAutoFit/>
          </a:bodyPr>
          <a:lstStyle/>
          <a:p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RuntimeError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: size mismatch, m1: [764 x 256], m2: [764 x 200] at</a:t>
            </a:r>
            <a:b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tmp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/pip-req-build-as628lz5/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aten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/TH/generic/THTensorMath.cpp:41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CB7186-BE2D-8941-B0F2-B6AF55C2DAC5}"/>
              </a:ext>
            </a:extLst>
          </p:cNvPr>
          <p:cNvSpPr txBox="1"/>
          <p:nvPr/>
        </p:nvSpPr>
        <p:spPr>
          <a:xfrm>
            <a:off x="1218628" y="5017590"/>
            <a:ext cx="8680581" cy="830997"/>
          </a:xfrm>
          <a:prstGeom prst="rect">
            <a:avLst/>
          </a:prstGeom>
          <a:solidFill>
            <a:srgbClr val="FFE4E5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Cause: @ on tensor operand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Uxh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_ w/shape [764, 256]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and operand X.T w/shape [764, 200]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121F2F-3CCF-274E-AD7B-50E4733D13E4}"/>
              </a:ext>
            </a:extLst>
          </p:cNvPr>
          <p:cNvSpPr/>
          <p:nvPr/>
        </p:nvSpPr>
        <p:spPr>
          <a:xfrm>
            <a:off x="1218628" y="2070855"/>
            <a:ext cx="102777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h_ =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torch.tanh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Whh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_ @ (r*h) +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Uxh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_ @ X.T + </a:t>
            </a:r>
            <a:r>
              <a:rPr lang="en-US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bh</a:t>
            </a:r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_)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1FFF98-3585-3C4C-A605-0E881E87845B}"/>
              </a:ext>
            </a:extLst>
          </p:cNvPr>
          <p:cNvSpPr txBox="1"/>
          <p:nvPr/>
        </p:nvSpPr>
        <p:spPr>
          <a:xfrm>
            <a:off x="882960" y="1506022"/>
            <a:ext cx="83935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We often get less than helpful exception messages: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DE8099-F96A-1643-A8C6-F50297505E90}"/>
              </a:ext>
            </a:extLst>
          </p:cNvPr>
          <p:cNvSpPr txBox="1"/>
          <p:nvPr/>
        </p:nvSpPr>
        <p:spPr>
          <a:xfrm>
            <a:off x="882960" y="3954305"/>
            <a:ext cx="109729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It's not obvious why/where expression failed; we need to know which operator and operands; </a:t>
            </a:r>
            <a:r>
              <a:rPr lang="en-US" sz="2800" dirty="0" err="1"/>
              <a:t>TensorSensor</a:t>
            </a:r>
            <a:r>
              <a:rPr lang="en-US" sz="2800" dirty="0"/>
              <a:t> generates: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C94DE1-75BF-6C44-B0F9-0EA6762B374A}"/>
              </a:ext>
            </a:extLst>
          </p:cNvPr>
          <p:cNvSpPr txBox="1"/>
          <p:nvPr/>
        </p:nvSpPr>
        <p:spPr>
          <a:xfrm>
            <a:off x="11353800" y="1865383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C++?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33CD296-13C9-844C-A892-1A9188691277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11199794" y="2234715"/>
            <a:ext cx="528468" cy="884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A63BBC5-18DA-1E40-9212-3C310652B301}"/>
              </a:ext>
            </a:extLst>
          </p:cNvPr>
          <p:cNvSpPr txBox="1"/>
          <p:nvPr/>
        </p:nvSpPr>
        <p:spPr>
          <a:xfrm>
            <a:off x="-34725" y="6522018"/>
            <a:ext cx="40543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</a:t>
            </a:r>
            <a:r>
              <a:rPr lang="en-US" sz="1400" dirty="0">
                <a:hlinkClick r:id="rId2"/>
              </a:rPr>
              <a:t>https://explained.ai/tensor-sensor/index.html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7573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DB3E699-C03C-5440-BEF6-F87A565BA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162" y="1924585"/>
            <a:ext cx="9981676" cy="15044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C0E5AE-5829-BF4B-99CE-5E4DB5674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yet: make it obvious with viz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E26848-1B0B-FD47-87AA-214A0B51B339}"/>
              </a:ext>
            </a:extLst>
          </p:cNvPr>
          <p:cNvSpPr txBox="1"/>
          <p:nvPr/>
        </p:nvSpPr>
        <p:spPr>
          <a:xfrm>
            <a:off x="1105162" y="3929570"/>
            <a:ext cx="8680581" cy="830997"/>
          </a:xfrm>
          <a:prstGeom prst="rect">
            <a:avLst/>
          </a:prstGeom>
          <a:solidFill>
            <a:srgbClr val="FFE4E5"/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Cause: @ on tensor operand 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Uxh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_ w/shape [764, 256]</a:t>
            </a:r>
          </a:p>
          <a:p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and operand X.T w/shape [764, 200]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699269-EFA1-B949-BC98-725C91134D42}"/>
              </a:ext>
            </a:extLst>
          </p:cNvPr>
          <p:cNvSpPr txBox="1"/>
          <p:nvPr/>
        </p:nvSpPr>
        <p:spPr>
          <a:xfrm>
            <a:off x="2643788" y="5636870"/>
            <a:ext cx="71419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(Notice the details like highlighting, color, and de-highlighting)</a:t>
            </a:r>
          </a:p>
        </p:txBody>
      </p:sp>
    </p:spTree>
    <p:extLst>
      <p:ext uri="{BB962C8B-B14F-4D97-AF65-F5344CB8AC3E}">
        <p14:creationId xmlns:p14="http://schemas.microsoft.com/office/powerpoint/2010/main" val="2876584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2E4485C-4876-B742-9C1E-EE891BA6F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400" y="77595"/>
            <a:ext cx="7478600" cy="67028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80913D-D6B2-7D42-94E5-A2CFB13E4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976868" cy="1325563"/>
          </a:xfrm>
        </p:spPr>
        <p:txBody>
          <a:bodyPr/>
          <a:lstStyle/>
          <a:p>
            <a:r>
              <a:rPr lang="en-US" dirty="0"/>
              <a:t>Aid for reading matrix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AD776-6206-544B-9954-E501A2D3F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3557" cy="4351338"/>
          </a:xfrm>
        </p:spPr>
        <p:txBody>
          <a:bodyPr/>
          <a:lstStyle/>
          <a:p>
            <a:r>
              <a:rPr lang="en-US" dirty="0"/>
              <a:t>What do we care about when reading complex matrix expressions?</a:t>
            </a:r>
          </a:p>
          <a:p>
            <a:r>
              <a:rPr lang="en-US" dirty="0"/>
              <a:t>We need the shape of all subexpressions</a:t>
            </a:r>
          </a:p>
          <a:p>
            <a:r>
              <a:rPr lang="en-US" dirty="0"/>
              <a:t>Abstract syntax tree gives us the right visualization with dimensions</a:t>
            </a:r>
          </a:p>
        </p:txBody>
      </p:sp>
    </p:spTree>
    <p:extLst>
      <p:ext uri="{BB962C8B-B14F-4D97-AF65-F5344CB8AC3E}">
        <p14:creationId xmlns:p14="http://schemas.microsoft.com/office/powerpoint/2010/main" val="4115134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CBD1A-DD95-2D48-9EEA-96DA615AA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RNNs: Strip away the mysticism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A41367-A80D-1347-ADA1-D7C7F670458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16572"/>
                <a:ext cx="4497729" cy="4351338"/>
              </a:xfrm>
            </p:spPr>
            <p:txBody>
              <a:bodyPr>
                <a:normAutofit fontScale="85000" lnSpcReduction="10000"/>
              </a:bodyPr>
              <a:lstStyle/>
              <a:p>
                <a:r>
                  <a:rPr lang="en-US" dirty="0"/>
                  <a:t>What exactly is an RNN doing? Neural net analogy isn't helpful</a:t>
                </a:r>
              </a:p>
              <a:p>
                <a:r>
                  <a:rPr lang="en-US" dirty="0"/>
                  <a:t>We're just aggregating symbol vectors to encode sequences using matrix transforms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US" dirty="0"/>
                  <a:t> and solving a classification problem to learn the parameters</a:t>
                </a:r>
              </a:p>
              <a:p>
                <a:r>
                  <a:rPr lang="en-US" dirty="0"/>
                  <a:t>This animation was painful but is very helpful</a:t>
                </a:r>
              </a:p>
              <a:p>
                <a:r>
                  <a:rPr lang="en-US" dirty="0"/>
                  <a:t>Make visualizations as concrete as possible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BA41367-A80D-1347-ADA1-D7C7F670458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16572"/>
                <a:ext cx="4497729" cy="4351338"/>
              </a:xfrm>
              <a:blipFill>
                <a:blip r:embed="rId2"/>
                <a:stretch>
                  <a:fillRect l="-1972" t="-2915" r="-2817" b="-14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6B0ED88-97FA-0A41-B0B6-8D6D9496714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335929" y="1825625"/>
            <a:ext cx="7344854" cy="493176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D3AB6A-2E7A-284B-904A-320EF087D042}"/>
              </a:ext>
            </a:extLst>
          </p:cNvPr>
          <p:cNvSpPr txBox="1"/>
          <p:nvPr/>
        </p:nvSpPr>
        <p:spPr>
          <a:xfrm>
            <a:off x="6724892" y="6176963"/>
            <a:ext cx="4621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(Notice weights W,U,V flash when updated)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E44DA1-5D16-7547-B9D1-5C095289BC6E}"/>
              </a:ext>
            </a:extLst>
          </p:cNvPr>
          <p:cNvSpPr txBox="1"/>
          <p:nvPr/>
        </p:nvSpPr>
        <p:spPr>
          <a:xfrm>
            <a:off x="-36212" y="6574092"/>
            <a:ext cx="32191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</a:t>
            </a:r>
            <a:r>
              <a:rPr lang="en-US" sz="1400" dirty="0">
                <a:hlinkClick r:id="rId4"/>
              </a:rPr>
              <a:t>https://explained.ai/rnn/index.html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360750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ADD02-B229-994F-BF73-02CD12986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advice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8A482C-C276-5D4D-A305-6CED6EB4C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Sometimes you are right and everyone else is wrong, particularly blogs on the net</a:t>
            </a:r>
          </a:p>
          <a:p>
            <a:r>
              <a:rPr lang="en-US" dirty="0"/>
              <a:t>Look for the pain; then ease that pain. Build things you will use which means others will find it useful</a:t>
            </a:r>
          </a:p>
          <a:p>
            <a:r>
              <a:rPr lang="en-US" dirty="0"/>
              <a:t>Can't create what you can't imagine</a:t>
            </a:r>
          </a:p>
          <a:p>
            <a:r>
              <a:rPr lang="en-US" dirty="0"/>
              <a:t>Don't be guided by what is possible or what you know how to build; should for the best possible viz you can think of</a:t>
            </a:r>
          </a:p>
          <a:p>
            <a:r>
              <a:rPr lang="en-US" dirty="0"/>
              <a:t>Be tenacious! Never let the computer win; </a:t>
            </a:r>
            <a:r>
              <a:rPr lang="en-US" dirty="0" err="1"/>
              <a:t>dtreeviz</a:t>
            </a:r>
            <a:r>
              <a:rPr lang="en-US" dirty="0"/>
              <a:t> pathological determination and a trail of dead code left along the circuitous path to success</a:t>
            </a:r>
          </a:p>
          <a:p>
            <a:r>
              <a:rPr lang="en-US" dirty="0"/>
              <a:t>Experiment/explore. Don't know what is good until you see samples</a:t>
            </a:r>
          </a:p>
          <a:p>
            <a:r>
              <a:rPr lang="en-US" dirty="0"/>
              <a:t>Be skeptical</a:t>
            </a:r>
          </a:p>
          <a:p>
            <a:r>
              <a:rPr lang="en-US" dirty="0"/>
              <a:t>Don't start with the math (the solution); re-drive everything.</a:t>
            </a:r>
          </a:p>
        </p:txBody>
      </p:sp>
    </p:spTree>
    <p:extLst>
      <p:ext uri="{BB962C8B-B14F-4D97-AF65-F5344CB8AC3E}">
        <p14:creationId xmlns:p14="http://schemas.microsoft.com/office/powerpoint/2010/main" val="3582358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8579A-B4B1-4B4B-B856-B142E2FE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skeptical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A91BC-9BB0-534E-88E5-BD417F828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everybody else is wrong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MAPE? ROC?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6BAAA24-4771-4B42-8055-74D4C27647C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453" y="2644214"/>
            <a:ext cx="7835093" cy="271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585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D6E15-1C8A-F845-BBAD-212A62959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7670E-8423-D94C-9CE1-346982BEC3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333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EDA74-CFCB-BB49-B9AF-7B386F4B4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A9EEA-6ABA-1140-AC72-51302A04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5844"/>
            <a:ext cx="10515600" cy="5430644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Sometimes you are right and everyone else is wrong, particularly blogs on the net</a:t>
            </a:r>
          </a:p>
          <a:p>
            <a:r>
              <a:rPr lang="en-US" dirty="0"/>
              <a:t>be skeptical; Question everything; MAPE, ROC, log loss</a:t>
            </a:r>
          </a:p>
          <a:p>
            <a:r>
              <a:rPr lang="en-US" dirty="0"/>
              <a:t>Automate so that you can keep using the visualization: be good to your future self!</a:t>
            </a:r>
          </a:p>
          <a:p>
            <a:r>
              <a:rPr lang="en-US" dirty="0"/>
              <a:t>Don't start with the math (the solution); re-drive everything. Neg log loss a good one</a:t>
            </a:r>
          </a:p>
          <a:p>
            <a:r>
              <a:rPr lang="en-US" dirty="0"/>
              <a:t>Strive to understand everything deeply so that you can find the key nut in order to describe it</a:t>
            </a:r>
          </a:p>
          <a:p>
            <a:r>
              <a:rPr lang="en-US" dirty="0"/>
              <a:t>Took me a year to get the regularization picture</a:t>
            </a:r>
          </a:p>
          <a:p>
            <a:r>
              <a:rPr lang="en-US" dirty="0"/>
              <a:t>Implement if you want to understand;  Feynman quote</a:t>
            </a:r>
          </a:p>
          <a:p>
            <a:r>
              <a:rPr lang="en-US" dirty="0"/>
              <a:t>Look for the pain; then ease your pain. Build things you will use which means others will find it useful</a:t>
            </a:r>
          </a:p>
          <a:p>
            <a:r>
              <a:rPr lang="en-US" dirty="0"/>
              <a:t>Can't create what you can't imagine</a:t>
            </a:r>
          </a:p>
          <a:p>
            <a:r>
              <a:rPr lang="en-US" dirty="0"/>
              <a:t>Don't be guided by what is possible or what you know how to build; should for the best possible viz you can think of</a:t>
            </a:r>
          </a:p>
          <a:p>
            <a:r>
              <a:rPr lang="en-US" dirty="0"/>
              <a:t>Be tenacious! Never let the computer win</a:t>
            </a:r>
          </a:p>
          <a:p>
            <a:r>
              <a:rPr lang="en-US" dirty="0"/>
              <a:t>Experiment/explore. Don't know what is good until you see samples</a:t>
            </a:r>
          </a:p>
          <a:p>
            <a:r>
              <a:rPr lang="en-US" dirty="0"/>
              <a:t>Sometimes solving a programming problem is less about algorithms and more about working within the constraints and capabilities of the programming ecosystem, such as tools and libraries. </a:t>
            </a:r>
            <a:r>
              <a:rPr lang="en-US" dirty="0" err="1"/>
              <a:t>Dtreeviz</a:t>
            </a:r>
            <a:r>
              <a:rPr lang="en-US" dirty="0"/>
              <a:t> Generating high quality vector-based images also required pathological determination and a trail of dead code left along the circuitous path to success.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954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B3C6F-56C2-964F-9A9E-E5B58A3CF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Demonstrate effect of regularization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9EC00-4E7A-8742-A4E3-456645ED60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9" name="Picture 12" descr="Chart, waterfall chart&#10;&#10;Description automatically generated">
            <a:extLst>
              <a:ext uri="{FF2B5EF4-FFF2-40B4-BE49-F238E27FC236}">
                <a16:creationId xmlns:a16="http://schemas.microsoft.com/office/drawing/2014/main" id="{ECCDE148-4FD8-CA46-B409-0F9991819C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03" y="3515444"/>
            <a:ext cx="3708416" cy="243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13" descr="Chart, waterfall chart&#10;&#10;Description automatically generated">
            <a:extLst>
              <a:ext uri="{FF2B5EF4-FFF2-40B4-BE49-F238E27FC236}">
                <a16:creationId xmlns:a16="http://schemas.microsoft.com/office/drawing/2014/main" id="{13B18777-C0B9-4A4E-8A81-C08295A35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8737" y="3469705"/>
            <a:ext cx="3838348" cy="2507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7" name="Picture 14" descr="Chart, waterfall chart&#10;&#10;Description automatically generated">
            <a:extLst>
              <a:ext uri="{FF2B5EF4-FFF2-40B4-BE49-F238E27FC236}">
                <a16:creationId xmlns:a16="http://schemas.microsoft.com/office/drawing/2014/main" id="{91357D6F-E97D-634D-8537-DF0FAA286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5003" y="3479168"/>
            <a:ext cx="3838349" cy="2505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4">
            <a:extLst>
              <a:ext uri="{FF2B5EF4-FFF2-40B4-BE49-F238E27FC236}">
                <a16:creationId xmlns:a16="http://schemas.microsoft.com/office/drawing/2014/main" id="{B9522690-4F8B-2949-8C1F-D8BD8EECFE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F054E82-BE61-D64E-9BBB-BB45D33C89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7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452BD42-9738-3343-993E-0CE0DB781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207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60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AEF38-613A-794F-A09C-0E82DBD49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bit of background…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C4F31-E126-4145-9303-518FD2EAC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591"/>
            <a:ext cx="10515600" cy="4566372"/>
          </a:xfrm>
        </p:spPr>
        <p:txBody>
          <a:bodyPr>
            <a:normAutofit/>
          </a:bodyPr>
          <a:lstStyle/>
          <a:p>
            <a:r>
              <a:rPr lang="en-US" dirty="0"/>
              <a:t>I'm retooling as a machine learning droid after an entire career in parsing and programming language implementation</a:t>
            </a:r>
            <a:br>
              <a:rPr lang="en-US" dirty="0"/>
            </a:br>
            <a:r>
              <a:rPr lang="en-US" dirty="0"/>
              <a:t>(you might know me as "the ANTLR guy")</a:t>
            </a:r>
          </a:p>
          <a:p>
            <a:r>
              <a:rPr lang="en-US" dirty="0"/>
              <a:t>Since I'm no longer subject to the paper count treadmill, I'm exploring less traditional scholarly work, such as creating state-of-the-art visualizations and animations to explain machine learning concepts and models: </a:t>
            </a:r>
            <a:r>
              <a:rPr lang="en-US" dirty="0">
                <a:hlinkClick r:id="rId2"/>
              </a:rPr>
              <a:t>https://explained.ai/</a:t>
            </a:r>
            <a:endParaRPr lang="en-US" dirty="0"/>
          </a:p>
          <a:p>
            <a:r>
              <a:rPr lang="en-US" dirty="0"/>
              <a:t>My mission is to explain complex topics deeply, but in the simplest possible way, and to build useful libraries to help the research and education community</a:t>
            </a:r>
          </a:p>
        </p:txBody>
      </p:sp>
    </p:spTree>
    <p:extLst>
      <p:ext uri="{BB962C8B-B14F-4D97-AF65-F5344CB8AC3E}">
        <p14:creationId xmlns:p14="http://schemas.microsoft.com/office/powerpoint/2010/main" val="1533442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BE67B-3406-3646-AE46-78B29A960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0486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What's wrong w/traditional academic output?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D00CF-D5B2-BE49-A87C-013C4CB071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0036"/>
            <a:ext cx="9908263" cy="464692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goal of academic research papers and instruction is to transmit ideas, but…</a:t>
            </a:r>
          </a:p>
          <a:p>
            <a:r>
              <a:rPr lang="en-US" dirty="0"/>
              <a:t>Peer review and our egos often work against this goal because they are the enemy of simplicity and clarity</a:t>
            </a:r>
          </a:p>
          <a:p>
            <a:r>
              <a:rPr lang="en-US" dirty="0"/>
              <a:t>We fear that simplicity implies small research contribution and we also want to impress our audience with our brilliance</a:t>
            </a:r>
          </a:p>
          <a:p>
            <a:r>
              <a:rPr lang="en-US" dirty="0"/>
              <a:t>Therefore, we "math it up" or simply don't bother spending time to make our techniques or results clear</a:t>
            </a:r>
          </a:p>
          <a:p>
            <a:r>
              <a:rPr lang="en-US" dirty="0"/>
              <a:t>We should value simple and clear expositions most of all, for both large and small contributions, even if it's lots of extra work</a:t>
            </a:r>
          </a:p>
          <a:p>
            <a:r>
              <a:rPr lang="en-US" dirty="0"/>
              <a:t>Try to illuminate not impress!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707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94555-F48A-D24B-B145-4C04CB2CA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Clarity through visualizations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D0CD3-812A-0E43-BFC5-5AB978039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Half the human cortex is devoted to understanding our world visually</a:t>
            </a:r>
          </a:p>
          <a:p>
            <a:r>
              <a:rPr lang="en-US" dirty="0"/>
              <a:t>Let's leverage that to understand, teach, and debug computational abstractions, such as machine learning models</a:t>
            </a:r>
          </a:p>
          <a:p>
            <a:r>
              <a:rPr lang="en-US" dirty="0"/>
              <a:t>We should not accept the status quo, and constantly ask ourselves if these are the best explanations and visualizations we can make</a:t>
            </a:r>
          </a:p>
          <a:p>
            <a:r>
              <a:rPr lang="en-US" dirty="0"/>
              <a:t>When learning, always ask why or how something works otherwise we don't really understand; don't just memo the math</a:t>
            </a:r>
          </a:p>
          <a:p>
            <a:r>
              <a:rPr lang="en-US" dirty="0"/>
              <a:t>Visualizing the </a:t>
            </a:r>
            <a:r>
              <a:rPr lang="en-US" i="1" dirty="0"/>
              <a:t>why</a:t>
            </a:r>
            <a:r>
              <a:rPr lang="en-US" dirty="0"/>
              <a:t> or </a:t>
            </a:r>
            <a:r>
              <a:rPr lang="en-US" i="1" dirty="0"/>
              <a:t>how</a:t>
            </a:r>
            <a:r>
              <a:rPr lang="en-US" dirty="0"/>
              <a:t> often leads to the best explanation</a:t>
            </a:r>
          </a:p>
        </p:txBody>
      </p:sp>
    </p:spTree>
    <p:extLst>
      <p:ext uri="{BB962C8B-B14F-4D97-AF65-F5344CB8AC3E}">
        <p14:creationId xmlns:p14="http://schemas.microsoft.com/office/powerpoint/2010/main" val="41903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4231D-92F5-C847-BA3B-A34FAD91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Explaining gradient boosting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0E361A0-84D5-7042-9AB4-6396F30DF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Boosting as an additive model and we all show the math first: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3A7FC0D-D43C-0D44-9277-D3A941503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110" y="2266558"/>
            <a:ext cx="5969000" cy="196850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5ADFD38-47F3-FF4F-A525-4B523B67BF8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837948" y="3331831"/>
            <a:ext cx="6266795" cy="30065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EDA6CE-273D-734A-AED3-AFDD816FDAFE}"/>
              </a:ext>
            </a:extLst>
          </p:cNvPr>
          <p:cNvSpPr txBox="1"/>
          <p:nvPr/>
        </p:nvSpPr>
        <p:spPr>
          <a:xfrm>
            <a:off x="305507" y="4952871"/>
            <a:ext cx="6141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We'd be embarrassed to put a cartoon like this in a paper or lecture, but my students tell me this explains the concept very clearly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9D0925-D6FD-E64A-A441-CE58CC4B0662}"/>
              </a:ext>
            </a:extLst>
          </p:cNvPr>
          <p:cNvSpPr txBox="1"/>
          <p:nvPr/>
        </p:nvSpPr>
        <p:spPr>
          <a:xfrm>
            <a:off x="0" y="6563236"/>
            <a:ext cx="36054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Golfer clipart from http://</a:t>
            </a:r>
            <a:r>
              <a:rPr lang="en-US" sz="1400" dirty="0" err="1"/>
              <a:t>etc.usf.edu</a:t>
            </a:r>
            <a:r>
              <a:rPr lang="en-US" sz="1400" dirty="0"/>
              <a:t>/clipart/ </a:t>
            </a:r>
          </a:p>
        </p:txBody>
      </p:sp>
    </p:spTree>
    <p:extLst>
      <p:ext uri="{BB962C8B-B14F-4D97-AF65-F5344CB8AC3E}">
        <p14:creationId xmlns:p14="http://schemas.microsoft.com/office/powerpoint/2010/main" val="2354208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0B7E7-A78A-E343-8A23-F49B9B71F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4955"/>
          </a:xfrm>
        </p:spPr>
        <p:txBody>
          <a:bodyPr>
            <a:noAutofit/>
          </a:bodyPr>
          <a:lstStyle/>
          <a:p>
            <a:r>
              <a:rPr lang="en-US" sz="3800" dirty="0"/>
              <a:t>Just because it's visual doesn't mean it's good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BE7C2-0CF9-4B48-9F3C-A4656F551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4665" y="1690688"/>
            <a:ext cx="7743906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FFA2D8-6E04-534D-81FD-22AF3B7E7A9D}"/>
              </a:ext>
            </a:extLst>
          </p:cNvPr>
          <p:cNvSpPr txBox="1"/>
          <p:nvPr/>
        </p:nvSpPr>
        <p:spPr>
          <a:xfrm>
            <a:off x="0" y="6492875"/>
            <a:ext cx="4141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Fig 3.11, Page 71 Elements of Statistical Learning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39B8C8-DFBE-F045-9E55-F8AE5C1EA0F2}"/>
              </a:ext>
            </a:extLst>
          </p:cNvPr>
          <p:cNvSpPr/>
          <p:nvPr/>
        </p:nvSpPr>
        <p:spPr>
          <a:xfrm>
            <a:off x="1676129" y="5898118"/>
            <a:ext cx="2646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L1 regularization (lasso)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63AC37-C4BB-0B46-8FB2-8FEEFDC4B91C}"/>
              </a:ext>
            </a:extLst>
          </p:cNvPr>
          <p:cNvSpPr/>
          <p:nvPr/>
        </p:nvSpPr>
        <p:spPr>
          <a:xfrm>
            <a:off x="5846618" y="5898118"/>
            <a:ext cx="2621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L2 regularization (ridge)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C44EED-7ADD-4047-84D3-29F2644BAA16}"/>
              </a:ext>
            </a:extLst>
          </p:cNvPr>
          <p:cNvSpPr txBox="1"/>
          <p:nvPr/>
        </p:nvSpPr>
        <p:spPr>
          <a:xfrm>
            <a:off x="187036" y="3605645"/>
            <a:ext cx="16738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Why here?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D6D33CC-678F-8F48-96DB-D721E040B88D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1860892" y="3836478"/>
            <a:ext cx="1090538" cy="53809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3359D46-8282-E247-8654-0778BC026D25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1860892" y="3836478"/>
            <a:ext cx="5246490" cy="53809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6B8C8D7-91B3-6F40-B50C-CA5542010E78}"/>
              </a:ext>
            </a:extLst>
          </p:cNvPr>
          <p:cNvSpPr txBox="1"/>
          <p:nvPr/>
        </p:nvSpPr>
        <p:spPr>
          <a:xfrm>
            <a:off x="10017107" y="3271334"/>
            <a:ext cx="20939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ESL is a great book, but these visualizations never helped me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B20F17D-4036-D24D-9656-09A4EE5BE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4715" y="5419221"/>
            <a:ext cx="931714" cy="63308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D3BA5E7-8111-B548-A24F-0535B6C4AE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2523" y="4716855"/>
            <a:ext cx="2933683" cy="714527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73635ACE-D46E-7049-8E8E-A806FF5CD5C1}"/>
              </a:ext>
            </a:extLst>
          </p:cNvPr>
          <p:cNvSpPr/>
          <p:nvPr/>
        </p:nvSpPr>
        <p:spPr>
          <a:xfrm>
            <a:off x="9201707" y="5564245"/>
            <a:ext cx="9975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subject to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11327C-2045-3047-9DD9-83984F9977CE}"/>
              </a:ext>
            </a:extLst>
          </p:cNvPr>
          <p:cNvSpPr/>
          <p:nvPr/>
        </p:nvSpPr>
        <p:spPr>
          <a:xfrm>
            <a:off x="2581040" y="1106427"/>
            <a:ext cx="68059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Viz meant to help explain L1 vs L2 regularization</a:t>
            </a:r>
          </a:p>
        </p:txBody>
      </p:sp>
    </p:spTree>
    <p:extLst>
      <p:ext uri="{BB962C8B-B14F-4D97-AF65-F5344CB8AC3E}">
        <p14:creationId xmlns:p14="http://schemas.microsoft.com/office/powerpoint/2010/main" val="1652975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CE40C1DA-9633-644B-A4A2-5CC40B635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942" y="197856"/>
            <a:ext cx="6351177" cy="6058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0BE7C2-0CF9-4B48-9F3C-A4656F551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04060" y="3224278"/>
            <a:ext cx="2680010" cy="150591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10B7E7-A78A-E343-8A23-F49B9B71F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 L1 vs L2 explanation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8087024-3F35-B44A-A89C-B20E0C831D6D}"/>
              </a:ext>
            </a:extLst>
          </p:cNvPr>
          <p:cNvCxnSpPr>
            <a:cxnSpLocks/>
          </p:cNvCxnSpPr>
          <p:nvPr/>
        </p:nvCxnSpPr>
        <p:spPr>
          <a:xfrm>
            <a:off x="2081908" y="2589291"/>
            <a:ext cx="1340302" cy="280793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1FCD06-7809-454C-81A7-C9A7F7D78820}"/>
              </a:ext>
            </a:extLst>
          </p:cNvPr>
          <p:cNvCxnSpPr>
            <a:cxnSpLocks/>
          </p:cNvCxnSpPr>
          <p:nvPr/>
        </p:nvCxnSpPr>
        <p:spPr>
          <a:xfrm flipH="1">
            <a:off x="1943576" y="2562131"/>
            <a:ext cx="1545450" cy="28156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C757EC1-24E8-7144-91E5-E8181DE6166F}"/>
              </a:ext>
            </a:extLst>
          </p:cNvPr>
          <p:cNvSpPr txBox="1"/>
          <p:nvPr/>
        </p:nvSpPr>
        <p:spPr>
          <a:xfrm>
            <a:off x="10433613" y="416364"/>
            <a:ext cx="184037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Loss function with two parameters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70764F2-077F-A845-AE70-E9D26FF691DA}"/>
              </a:ext>
            </a:extLst>
          </p:cNvPr>
          <p:cNvSpPr txBox="1"/>
          <p:nvPr/>
        </p:nvSpPr>
        <p:spPr>
          <a:xfrm>
            <a:off x="8287473" y="3907783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4CFF40-6EB9-3648-9A09-39A0056DABE2}"/>
              </a:ext>
            </a:extLst>
          </p:cNvPr>
          <p:cNvSpPr txBox="1"/>
          <p:nvPr/>
        </p:nvSpPr>
        <p:spPr>
          <a:xfrm rot="20742784">
            <a:off x="5381373" y="2832552"/>
            <a:ext cx="1762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higher   lower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B8B59B2-6B85-7548-8F92-65CCFE1B792F}"/>
              </a:ext>
            </a:extLst>
          </p:cNvPr>
          <p:cNvCxnSpPr>
            <a:cxnSpLocks/>
          </p:cNvCxnSpPr>
          <p:nvPr/>
        </p:nvCxnSpPr>
        <p:spPr>
          <a:xfrm flipH="1">
            <a:off x="5129353" y="3224278"/>
            <a:ext cx="332280" cy="1008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78ED03C-E427-B54F-A651-F8A5ABC3F0B0}"/>
              </a:ext>
            </a:extLst>
          </p:cNvPr>
          <p:cNvCxnSpPr>
            <a:cxnSpLocks/>
          </p:cNvCxnSpPr>
          <p:nvPr/>
        </p:nvCxnSpPr>
        <p:spPr>
          <a:xfrm flipH="1">
            <a:off x="6888693" y="2771826"/>
            <a:ext cx="341766" cy="119337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FE4B5245-F0D9-A343-9054-9D2B5597C56D}"/>
              </a:ext>
            </a:extLst>
          </p:cNvPr>
          <p:cNvSpPr txBox="1"/>
          <p:nvPr/>
        </p:nvSpPr>
        <p:spPr>
          <a:xfrm>
            <a:off x="0" y="6492875"/>
            <a:ext cx="41328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From </a:t>
            </a:r>
            <a:r>
              <a:rPr lang="en-US" sz="1400" dirty="0">
                <a:hlinkClick r:id="rId4"/>
              </a:rPr>
              <a:t>https://explained.ai/regularization/index.html</a:t>
            </a:r>
            <a:endParaRPr lang="en-US" sz="1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C6140E3-D260-CC4C-BFFC-61FCA3A1FE0B}"/>
                  </a:ext>
                </a:extLst>
              </p:cNvPr>
              <p:cNvSpPr txBox="1"/>
              <p:nvPr/>
            </p:nvSpPr>
            <p:spPr>
              <a:xfrm>
                <a:off x="9695555" y="4092449"/>
                <a:ext cx="2337033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/>
                  <a:t>Any movement of 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000" dirty="0"/>
                  <a:t>) away from purple dots increases the loss;</a:t>
                </a:r>
              </a:p>
              <a:p>
                <a:r>
                  <a:rPr lang="en-US" sz="2000" dirty="0"/>
                  <a:t>left of any contour line is higher loss</a:t>
                </a:r>
              </a:p>
            </p:txBody>
          </p:sp>
        </mc:Choice>
        <mc:Fallback xmlns="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C6140E3-D260-CC4C-BFFC-61FCA3A1FE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5555" y="4092449"/>
                <a:ext cx="2337033" cy="1938992"/>
              </a:xfrm>
              <a:prstGeom prst="rect">
                <a:avLst/>
              </a:prstGeom>
              <a:blipFill>
                <a:blip r:embed="rId5"/>
                <a:stretch>
                  <a:fillRect l="-2703" t="-1961" r="-541" b="-45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9816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EEB6203-1259-DB48-8AAE-99F57D04AAB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396209" y="1225819"/>
            <a:ext cx="4903709" cy="36198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10B7E7-A78A-E343-8A23-F49B9B71F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constraints for L1, L2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E6C783-BD07-2949-9817-4EF9C3E3F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9296" cy="4351338"/>
          </a:xfrm>
        </p:spPr>
        <p:txBody>
          <a:bodyPr/>
          <a:lstStyle/>
          <a:p>
            <a:r>
              <a:rPr lang="en-US" dirty="0"/>
              <a:t>Those circular and diamond-shaped </a:t>
            </a:r>
            <a:r>
              <a:rPr lang="en-US" i="1" dirty="0"/>
              <a:t>hard constraints</a:t>
            </a:r>
            <a:r>
              <a:rPr lang="en-US" dirty="0"/>
              <a:t> are how we understand regularization conceptually</a:t>
            </a:r>
          </a:p>
          <a:p>
            <a:r>
              <a:rPr lang="en-US" dirty="0"/>
              <a:t>But we implement by augmenting the loss function, yielding </a:t>
            </a:r>
            <a:r>
              <a:rPr lang="en-US" i="1" dirty="0"/>
              <a:t>soft constraints</a:t>
            </a:r>
          </a:p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F19D3A6-7884-F746-8691-D195F7A58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5224" y="4227156"/>
            <a:ext cx="1326892" cy="90160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B92824-FD38-6E48-9D6C-E29CD8CBD1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0808" y="4181891"/>
            <a:ext cx="4177049" cy="101736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D9286DD-2347-9440-AFC6-5DD74C7A71A7}"/>
              </a:ext>
            </a:extLst>
          </p:cNvPr>
          <p:cNvSpPr/>
          <p:nvPr/>
        </p:nvSpPr>
        <p:spPr>
          <a:xfrm>
            <a:off x="5449172" y="4445512"/>
            <a:ext cx="12960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subject to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B06A693-2080-8548-AB85-05ECC617C3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724" y="5400153"/>
            <a:ext cx="2522448" cy="109272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28206AE-0AB7-CB46-9B68-60A439423E94}"/>
              </a:ext>
            </a:extLst>
          </p:cNvPr>
          <p:cNvSpPr/>
          <p:nvPr/>
        </p:nvSpPr>
        <p:spPr>
          <a:xfrm>
            <a:off x="1065217" y="5653743"/>
            <a:ext cx="17060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Becomes</a:t>
            </a:r>
          </a:p>
        </p:txBody>
      </p:sp>
      <p:pic>
        <p:nvPicPr>
          <p:cNvPr id="26" name="Content Placeholder 4">
            <a:extLst>
              <a:ext uri="{FF2B5EF4-FFF2-40B4-BE49-F238E27FC236}">
                <a16:creationId xmlns:a16="http://schemas.microsoft.com/office/drawing/2014/main" id="{7B43FDD2-7C2C-CC48-B986-0E8AAA313D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60341" y="34498"/>
            <a:ext cx="1704227" cy="9576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E1DC32-5AF2-0B48-BBC8-FC8C25E9FFC5}"/>
              </a:ext>
            </a:extLst>
          </p:cNvPr>
          <p:cNvSpPr txBox="1"/>
          <p:nvPr/>
        </p:nvSpPr>
        <p:spPr>
          <a:xfrm>
            <a:off x="9021911" y="4829920"/>
            <a:ext cx="28029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Changing 𝜆 only to increase regularization penalty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2256B62-6716-9E49-B4B9-BCE666810F2D}"/>
              </a:ext>
            </a:extLst>
          </p:cNvPr>
          <p:cNvSpPr txBox="1"/>
          <p:nvPr/>
        </p:nvSpPr>
        <p:spPr>
          <a:xfrm>
            <a:off x="6355533" y="5632181"/>
            <a:ext cx="45629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Considerable effort to get the right viz idea and implement animations etc.</a:t>
            </a:r>
          </a:p>
        </p:txBody>
      </p:sp>
    </p:spTree>
    <p:extLst>
      <p:ext uri="{BB962C8B-B14F-4D97-AF65-F5344CB8AC3E}">
        <p14:creationId xmlns:p14="http://schemas.microsoft.com/office/powerpoint/2010/main" val="1064797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DD3AAB5E-1934-0F4A-89C0-A14C90925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4437" y="1372919"/>
            <a:ext cx="6830470" cy="532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8D433C-CDC5-DD45-A69F-C67C04C3C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71582"/>
          </a:xfrm>
        </p:spPr>
        <p:txBody>
          <a:bodyPr>
            <a:normAutofit fontScale="90000"/>
          </a:bodyPr>
          <a:lstStyle/>
          <a:p>
            <a:r>
              <a:rPr lang="en-US" dirty="0"/>
              <a:t>Decision trees should show feature splitting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D4CD2-F542-9D4B-BC7E-652D9CE5F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404" y="1506022"/>
            <a:ext cx="5132340" cy="4670941"/>
          </a:xfrm>
        </p:spPr>
        <p:txBody>
          <a:bodyPr>
            <a:normAutofit fontScale="92500"/>
          </a:bodyPr>
          <a:lstStyle/>
          <a:p>
            <a:r>
              <a:rPr lang="en-US" dirty="0"/>
              <a:t>This shows the tree structure but that's not what we really care about</a:t>
            </a:r>
          </a:p>
          <a:p>
            <a:r>
              <a:rPr lang="en-US" dirty="0"/>
              <a:t>What do those colors mean?</a:t>
            </a:r>
          </a:p>
          <a:p>
            <a:r>
              <a:rPr lang="en-US" dirty="0"/>
              <a:t>Careful thought required here; </a:t>
            </a:r>
            <a:r>
              <a:rPr lang="en-US" dirty="0" err="1"/>
              <a:t>decisionmaking</a:t>
            </a:r>
            <a:r>
              <a:rPr lang="en-US" dirty="0"/>
              <a:t> isn't obvious</a:t>
            </a:r>
          </a:p>
          <a:p>
            <a:r>
              <a:rPr lang="en-US" dirty="0"/>
              <a:t>Trees tesselate feature space, each node partitions a single var at a specific feature value</a:t>
            </a:r>
          </a:p>
          <a:p>
            <a:r>
              <a:rPr lang="en-US" dirty="0"/>
              <a:t>Nodes indicate var/value, but why was that value chosen?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EFC318-5C47-0A44-B714-30FEE423522F}"/>
              </a:ext>
            </a:extLst>
          </p:cNvPr>
          <p:cNvSpPr txBox="1"/>
          <p:nvPr/>
        </p:nvSpPr>
        <p:spPr>
          <a:xfrm>
            <a:off x="9777743" y="1506022"/>
            <a:ext cx="18518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Toy iris data set,</a:t>
            </a:r>
          </a:p>
          <a:p>
            <a:r>
              <a:rPr lang="en-US" dirty="0" err="1"/>
              <a:t>sklearn</a:t>
            </a:r>
            <a:r>
              <a:rPr lang="en-US" dirty="0"/>
              <a:t> viz</a:t>
            </a:r>
          </a:p>
        </p:txBody>
      </p:sp>
    </p:spTree>
    <p:extLst>
      <p:ext uri="{BB962C8B-B14F-4D97-AF65-F5344CB8AC3E}">
        <p14:creationId xmlns:p14="http://schemas.microsoft.com/office/powerpoint/2010/main" val="947963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5975</TotalTime>
  <Words>1285</Words>
  <Application>Microsoft Macintosh PowerPoint</Application>
  <PresentationFormat>Widescreen</PresentationFormat>
  <Paragraphs>116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Cambria Math</vt:lpstr>
      <vt:lpstr>Consolas</vt:lpstr>
      <vt:lpstr>Office Theme</vt:lpstr>
      <vt:lpstr>Ya gotta make it obvious</vt:lpstr>
      <vt:lpstr>A bit of background…</vt:lpstr>
      <vt:lpstr>What's wrong w/traditional academic output?</vt:lpstr>
      <vt:lpstr>Clarity through visualizations</vt:lpstr>
      <vt:lpstr>Explaining gradient boosting</vt:lpstr>
      <vt:lpstr>Just because it's visual doesn't mean it's good</vt:lpstr>
      <vt:lpstr>Better L1 vs L2 explanation</vt:lpstr>
      <vt:lpstr>Soft constraints for L1, L2</vt:lpstr>
      <vt:lpstr>Decision trees should show feature splitting</vt:lpstr>
      <vt:lpstr>Should illustrate why/how</vt:lpstr>
      <vt:lpstr>Debugging matrix algebra in Python</vt:lpstr>
      <vt:lpstr>Better yet: make it obvious with viz</vt:lpstr>
      <vt:lpstr>Aid for reading matrix code</vt:lpstr>
      <vt:lpstr>RNNs: Strip away the mysticism</vt:lpstr>
      <vt:lpstr>Some advice</vt:lpstr>
      <vt:lpstr>be skeptical</vt:lpstr>
      <vt:lpstr>PowerPoint Presentation</vt:lpstr>
      <vt:lpstr>PowerPoint Presentation</vt:lpstr>
      <vt:lpstr>Demonstrate effect of regularization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Walking data structures</dc:title>
  <dc:creator>Terence Parr</dc:creator>
  <cp:lastModifiedBy>Terence Parr</cp:lastModifiedBy>
  <cp:revision>132</cp:revision>
  <cp:lastPrinted>2019-02-12T19:51:14Z</cp:lastPrinted>
  <dcterms:created xsi:type="dcterms:W3CDTF">2021-04-18T17:55:36Z</dcterms:created>
  <dcterms:modified xsi:type="dcterms:W3CDTF">2021-04-22T21:30:57Z</dcterms:modified>
</cp:coreProperties>
</file>

<file path=docProps/thumbnail.jpeg>
</file>